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0160000" cy="571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37" d="100"/>
          <a:sy n="137" d="100"/>
        </p:scale>
        <p:origin x="46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00" y="935302"/>
            <a:ext cx="7620000" cy="1989667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0" y="3001698"/>
            <a:ext cx="7620000" cy="1379802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31F04-1A6E-4094-A50F-1AB958A91AE7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C50BC-E9BE-4D25-8820-58D7D54A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41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31F04-1A6E-4094-A50F-1AB958A91AE7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C50BC-E9BE-4D25-8820-58D7D54A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78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0750" y="304271"/>
            <a:ext cx="2190750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500" y="304271"/>
            <a:ext cx="6445250" cy="484319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31F04-1A6E-4094-A50F-1AB958A91AE7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C50BC-E9BE-4D25-8820-58D7D54A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0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31F04-1A6E-4094-A50F-1AB958A91AE7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C50BC-E9BE-4D25-8820-58D7D54A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048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08" y="1424782"/>
            <a:ext cx="8763000" cy="2377281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208" y="3824553"/>
            <a:ext cx="8763000" cy="1250156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31F04-1A6E-4094-A50F-1AB958A91AE7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C50BC-E9BE-4D25-8820-58D7D54A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5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1521354"/>
            <a:ext cx="4318000" cy="36261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1521354"/>
            <a:ext cx="4318000" cy="36261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31F04-1A6E-4094-A50F-1AB958A91AE7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C50BC-E9BE-4D25-8820-58D7D54A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239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3" y="304271"/>
            <a:ext cx="8763000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824" y="1400969"/>
            <a:ext cx="4298156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824" y="2087563"/>
            <a:ext cx="4298156" cy="307049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3500" y="1400969"/>
            <a:ext cx="4319323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0" y="2087563"/>
            <a:ext cx="4319323" cy="307049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31F04-1A6E-4094-A50F-1AB958A91AE7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C50BC-E9BE-4D25-8820-58D7D54A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896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31F04-1A6E-4094-A50F-1AB958A91AE7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C50BC-E9BE-4D25-8820-58D7D54A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117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31F04-1A6E-4094-A50F-1AB958A91AE7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C50BC-E9BE-4D25-8820-58D7D54A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123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323" y="822855"/>
            <a:ext cx="5143500" cy="406135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31F04-1A6E-4094-A50F-1AB958A91AE7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C50BC-E9BE-4D25-8820-58D7D54A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129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9323" y="822855"/>
            <a:ext cx="5143500" cy="4061354"/>
          </a:xfrm>
        </p:spPr>
        <p:txBody>
          <a:bodyPr anchor="t"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31F04-1A6E-4094-A50F-1AB958A91AE7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C50BC-E9BE-4D25-8820-58D7D54A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23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500" y="304271"/>
            <a:ext cx="87630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1521354"/>
            <a:ext cx="87630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500" y="5296959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31F04-1A6E-4094-A50F-1AB958A91AE7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5500" y="5296959"/>
            <a:ext cx="3429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5500" y="5296959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C50BC-E9BE-4D25-8820-58D7D54A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96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clc.swiiit.com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8E218-F7FD-441B-B22F-F500223854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0002" y="935305"/>
            <a:ext cx="7620002" cy="2709046"/>
          </a:xfrm>
        </p:spPr>
        <p:txBody>
          <a:bodyPr>
            <a:normAutofit fontScale="90000"/>
          </a:bodyPr>
          <a:lstStyle/>
          <a:p>
            <a:r>
              <a:rPr lang="en-US" dirty="0"/>
              <a:t>International Chinese Language Competition (ICLC)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Briefing For Students</a:t>
            </a:r>
          </a:p>
        </p:txBody>
      </p:sp>
    </p:spTree>
    <p:extLst>
      <p:ext uri="{BB962C8B-B14F-4D97-AF65-F5344CB8AC3E}">
        <p14:creationId xmlns:p14="http://schemas.microsoft.com/office/powerpoint/2010/main" val="2536406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706EF-5500-44D3-943F-B7C1931C8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International Chinese Language Competition</a:t>
            </a:r>
            <a:br>
              <a:rPr lang="en-US" dirty="0"/>
            </a:br>
            <a:r>
              <a:rPr lang="en-US" dirty="0"/>
              <a:t>Website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A98EAD-756E-4DB9-AB74-AB20ACA4787C}"/>
              </a:ext>
            </a:extLst>
          </p:cNvPr>
          <p:cNvSpPr txBox="1"/>
          <p:nvPr/>
        </p:nvSpPr>
        <p:spPr>
          <a:xfrm>
            <a:off x="698503" y="1800088"/>
            <a:ext cx="90308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0987" indent="-380987">
              <a:buFont typeface="+mj-lt"/>
              <a:buAutoNum type="arabicPeriod"/>
            </a:pPr>
            <a:r>
              <a:rPr lang="en-US" sz="2000" dirty="0"/>
              <a:t>Open an internet browser and input this URL: </a:t>
            </a:r>
            <a:r>
              <a:rPr lang="en-US" sz="2000" dirty="0">
                <a:hlinkClick r:id="rId2"/>
              </a:rPr>
              <a:t>https://iclc.swiiit.com/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pPr marL="380987" indent="-380987">
              <a:buFont typeface="+mj-lt"/>
              <a:buAutoNum type="arabicPeriod"/>
            </a:pPr>
            <a:r>
              <a:rPr lang="en-US" sz="2000" dirty="0"/>
              <a:t>How to login to participate in the competition?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					 Click on the </a:t>
            </a:r>
            <a:r>
              <a:rPr lang="en-US" sz="2000" b="1" u="sng" dirty="0"/>
              <a:t>login</a:t>
            </a:r>
            <a:r>
              <a:rPr lang="en-US" sz="2000" dirty="0"/>
              <a:t> button</a:t>
            </a:r>
          </a:p>
          <a:p>
            <a:pPr marL="380987" indent="-380987">
              <a:buFont typeface="+mj-lt"/>
              <a:buAutoNum type="arabicPeriod"/>
            </a:pPr>
            <a:endParaRPr lang="en-US" sz="20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733333C-58F5-4968-BA2F-7DBA30F67DC1}"/>
              </a:ext>
            </a:extLst>
          </p:cNvPr>
          <p:cNvGrpSpPr/>
          <p:nvPr/>
        </p:nvGrpSpPr>
        <p:grpSpPr>
          <a:xfrm>
            <a:off x="698502" y="2957613"/>
            <a:ext cx="8461373" cy="2757386"/>
            <a:chOff x="838200" y="3549138"/>
            <a:chExt cx="10153650" cy="3308862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A2C1A59C-B84A-41B6-9050-775D7C5EFCF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8200" y="4124325"/>
              <a:ext cx="10153650" cy="2733675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sp>
          <p:nvSpPr>
            <p:cNvPr id="6" name="Arrow: Down 5">
              <a:extLst>
                <a:ext uri="{FF2B5EF4-FFF2-40B4-BE49-F238E27FC236}">
                  <a16:creationId xmlns:a16="http://schemas.microsoft.com/office/drawing/2014/main" id="{8F283F2E-EE30-4230-AA71-4B12A4FA43D6}"/>
                </a:ext>
              </a:extLst>
            </p:cNvPr>
            <p:cNvSpPr/>
            <p:nvPr/>
          </p:nvSpPr>
          <p:spPr>
            <a:xfrm>
              <a:off x="8945217" y="3549138"/>
              <a:ext cx="410818" cy="596348"/>
            </a:xfrm>
            <a:prstGeom prst="downArrow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6202" tIns="38101" rIns="76202" bIns="3810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28"/>
            </a:p>
          </p:txBody>
        </p:sp>
      </p:grpSp>
    </p:spTree>
    <p:extLst>
      <p:ext uri="{BB962C8B-B14F-4D97-AF65-F5344CB8AC3E}">
        <p14:creationId xmlns:p14="http://schemas.microsoft.com/office/powerpoint/2010/main" val="2769448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030C4-BBDF-4815-B2FC-8326E7D34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0726" y="2"/>
            <a:ext cx="7886702" cy="1104637"/>
          </a:xfrm>
        </p:spPr>
        <p:txBody>
          <a:bodyPr/>
          <a:lstStyle/>
          <a:p>
            <a:r>
              <a:rPr lang="en-US" dirty="0"/>
              <a:t>Login Page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32C5DE-28C2-4692-B23A-7EAE82681F62}"/>
              </a:ext>
            </a:extLst>
          </p:cNvPr>
          <p:cNvSpPr txBox="1"/>
          <p:nvPr/>
        </p:nvSpPr>
        <p:spPr>
          <a:xfrm>
            <a:off x="698500" y="1104639"/>
            <a:ext cx="8611154" cy="810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8608" indent="-428608">
              <a:buFont typeface="+mj-lt"/>
              <a:buAutoNum type="arabicPeriod"/>
            </a:pPr>
            <a:r>
              <a:rPr lang="en-US" sz="2333" dirty="0"/>
              <a:t>Fill in the login ID and Password </a:t>
            </a:r>
            <a:br>
              <a:rPr lang="en-US" sz="2333" dirty="0"/>
            </a:br>
            <a:r>
              <a:rPr lang="en-US" sz="2333" dirty="0"/>
              <a:t>Click on the </a:t>
            </a:r>
            <a:r>
              <a:rPr lang="en-US" sz="2333" b="1" u="sng" dirty="0"/>
              <a:t>submit</a:t>
            </a:r>
            <a:r>
              <a:rPr lang="en-US" sz="2333" dirty="0"/>
              <a:t> button to login.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174F60-E188-4B90-A82E-258334D8FB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01" y="1914986"/>
            <a:ext cx="7854483" cy="3671031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5" name="Arrow: Down 4">
            <a:extLst>
              <a:ext uri="{FF2B5EF4-FFF2-40B4-BE49-F238E27FC236}">
                <a16:creationId xmlns:a16="http://schemas.microsoft.com/office/drawing/2014/main" id="{C8154084-BCC4-4487-A7ED-7856AE2BB7DC}"/>
              </a:ext>
            </a:extLst>
          </p:cNvPr>
          <p:cNvSpPr/>
          <p:nvPr/>
        </p:nvSpPr>
        <p:spPr>
          <a:xfrm rot="5075185">
            <a:off x="2625870" y="5143685"/>
            <a:ext cx="342348" cy="496957"/>
          </a:xfrm>
          <a:prstGeom prst="down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202" tIns="38101" rIns="76202" bIns="381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28"/>
          </a:p>
        </p:txBody>
      </p:sp>
    </p:spTree>
    <p:extLst>
      <p:ext uri="{BB962C8B-B14F-4D97-AF65-F5344CB8AC3E}">
        <p14:creationId xmlns:p14="http://schemas.microsoft.com/office/powerpoint/2010/main" val="3535079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9B4AB-7C5A-42EC-AB58-CFE3B61B3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269" y="-106934"/>
            <a:ext cx="8763000" cy="1104636"/>
          </a:xfrm>
        </p:spPr>
        <p:txBody>
          <a:bodyPr/>
          <a:lstStyle/>
          <a:p>
            <a:r>
              <a:rPr lang="en-US" dirty="0"/>
              <a:t>To Start the Competition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805DFC-8D13-4262-83B3-54488C658765}"/>
              </a:ext>
            </a:extLst>
          </p:cNvPr>
          <p:cNvSpPr txBox="1"/>
          <p:nvPr/>
        </p:nvSpPr>
        <p:spPr>
          <a:xfrm>
            <a:off x="814038" y="863887"/>
            <a:ext cx="86474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the interface that the students will see upon successfully logged in.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To start the competition, click on the 			 .</a:t>
            </a:r>
            <a:br>
              <a:rPr lang="en-US" dirty="0"/>
            </a:br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1A292AD-46BE-4CDD-A994-9C4E7282ED2A}"/>
              </a:ext>
            </a:extLst>
          </p:cNvPr>
          <p:cNvGrpSpPr/>
          <p:nvPr/>
        </p:nvGrpSpPr>
        <p:grpSpPr>
          <a:xfrm>
            <a:off x="434899" y="1309025"/>
            <a:ext cx="9411628" cy="4328243"/>
            <a:chOff x="434899" y="1309025"/>
            <a:chExt cx="9411628" cy="4328243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5492BB77-3E32-4942-A587-41A7B483F4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4899" y="1790153"/>
              <a:ext cx="9411628" cy="3847115"/>
            </a:xfrm>
            <a:prstGeom prst="rect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43FF2782-74C7-4CEF-91ED-FC0B4CEF34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20672" y="1309025"/>
              <a:ext cx="1228725" cy="447675"/>
            </a:xfrm>
            <a:prstGeom prst="rect">
              <a:avLst/>
            </a:prstGeom>
          </p:spPr>
        </p:pic>
      </p:grpSp>
      <p:sp>
        <p:nvSpPr>
          <p:cNvPr id="7" name="Arrow: Down 6">
            <a:extLst>
              <a:ext uri="{FF2B5EF4-FFF2-40B4-BE49-F238E27FC236}">
                <a16:creationId xmlns:a16="http://schemas.microsoft.com/office/drawing/2014/main" id="{DAA3D21C-3068-43A9-A8C8-C630CC2B9C37}"/>
              </a:ext>
            </a:extLst>
          </p:cNvPr>
          <p:cNvSpPr/>
          <p:nvPr/>
        </p:nvSpPr>
        <p:spPr>
          <a:xfrm rot="5075185">
            <a:off x="5971236" y="3465231"/>
            <a:ext cx="342348" cy="496957"/>
          </a:xfrm>
          <a:prstGeom prst="down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202" tIns="38101" rIns="76202" bIns="381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28"/>
          </a:p>
        </p:txBody>
      </p:sp>
    </p:spTree>
    <p:extLst>
      <p:ext uri="{BB962C8B-B14F-4D97-AF65-F5344CB8AC3E}">
        <p14:creationId xmlns:p14="http://schemas.microsoft.com/office/powerpoint/2010/main" val="3890860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08040-0509-4CC8-A17E-37EBBC16D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500" y="379142"/>
            <a:ext cx="8763000" cy="743944"/>
          </a:xfrm>
        </p:spPr>
        <p:txBody>
          <a:bodyPr/>
          <a:lstStyle/>
          <a:p>
            <a:r>
              <a:rPr lang="en-US" dirty="0"/>
              <a:t>Competition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98BCE9-30D8-4D06-9850-86054F92987A}"/>
              </a:ext>
            </a:extLst>
          </p:cNvPr>
          <p:cNvSpPr txBox="1"/>
          <p:nvPr/>
        </p:nvSpPr>
        <p:spPr>
          <a:xfrm>
            <a:off x="698500" y="1426339"/>
            <a:ext cx="894327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There are two parts in the competition. </a:t>
            </a:r>
            <a:br>
              <a:rPr lang="en-US" dirty="0"/>
            </a:br>
            <a:r>
              <a:rPr lang="en-US" dirty="0"/>
              <a:t>- First part is  </a:t>
            </a:r>
            <a:r>
              <a:rPr lang="zh-CN" altLang="en-US" dirty="0"/>
              <a:t>故事接龙 </a:t>
            </a:r>
            <a:r>
              <a:rPr lang="en-US" altLang="zh-CN" dirty="0"/>
              <a:t>and the second part is </a:t>
            </a:r>
            <a:r>
              <a:rPr lang="zh-CN" altLang="en-US" dirty="0"/>
              <a:t>看图写话</a:t>
            </a:r>
            <a:r>
              <a:rPr lang="en-US" altLang="zh-CN" dirty="0"/>
              <a:t>.</a:t>
            </a:r>
            <a:br>
              <a:rPr lang="en-US" altLang="zh-CN" dirty="0"/>
            </a:br>
            <a:r>
              <a:rPr lang="en-US" altLang="zh-CN" dirty="0"/>
              <a:t/>
            </a:r>
            <a:br>
              <a:rPr lang="en-US" altLang="zh-CN" dirty="0"/>
            </a:br>
            <a:r>
              <a:rPr lang="zh-CN" altLang="en-US" dirty="0"/>
              <a:t>第一部分：故事接龙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zh-CN" altLang="en-US" dirty="0"/>
              <a:t>参赛者必须根据提供的故事开头段，完成有关的故事。（最少三百字）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/>
              <a:t/>
            </a:r>
            <a:br>
              <a:rPr lang="en-US" altLang="zh-CN" dirty="0"/>
            </a:br>
            <a:r>
              <a:rPr lang="zh-CN" altLang="en-US" dirty="0"/>
              <a:t>第二部分：看图写话</a:t>
            </a:r>
          </a:p>
          <a:p>
            <a:r>
              <a:rPr lang="zh-CN" altLang="en-US" dirty="0"/>
              <a:t>参赛者必须根据图片加以发挥，可以采用各种文体，如：儿歌、短文、对话等等。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/>
              <a:t/>
            </a:r>
            <a:br>
              <a:rPr lang="en-US" altLang="zh-CN" dirty="0"/>
            </a:br>
            <a:r>
              <a:rPr lang="zh-CN" altLang="en-US" dirty="0"/>
              <a:t>注意：必须完成两个部分</a:t>
            </a:r>
          </a:p>
          <a:p>
            <a:r>
              <a:rPr lang="en-US" altLang="zh-CN" dirty="0"/>
              <a:t/>
            </a:r>
            <a:br>
              <a:rPr lang="en-US" altLang="zh-CN" dirty="0"/>
            </a:br>
            <a:r>
              <a:rPr lang="zh-CN" altLang="en-US" dirty="0"/>
              <a:t/>
            </a:r>
            <a:br>
              <a:rPr lang="zh-CN" alt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562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F5F1B92-AC02-42D6-B5C3-C892EED831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861" y="757893"/>
            <a:ext cx="6928934" cy="4845595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3EF012-AF6D-4AEB-9052-C05DFCB96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500" y="0"/>
            <a:ext cx="8763000" cy="858644"/>
          </a:xfrm>
        </p:spPr>
        <p:txBody>
          <a:bodyPr/>
          <a:lstStyle/>
          <a:p>
            <a:r>
              <a:rPr lang="en-US" dirty="0"/>
              <a:t>Part 1:</a:t>
            </a:r>
            <a:r>
              <a:rPr lang="zh-CN" altLang="en-US" dirty="0"/>
              <a:t>故事接龙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D54F608-1A2A-4EFE-BAE4-75FE9CC0D23B}"/>
              </a:ext>
            </a:extLst>
          </p:cNvPr>
          <p:cNvGrpSpPr/>
          <p:nvPr/>
        </p:nvGrpSpPr>
        <p:grpSpPr>
          <a:xfrm>
            <a:off x="6662543" y="3269900"/>
            <a:ext cx="2798957" cy="646331"/>
            <a:chOff x="6662543" y="3269900"/>
            <a:chExt cx="2798957" cy="646331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0BEE9FF-47A6-4515-9F7F-DB3ACE89041F}"/>
                </a:ext>
              </a:extLst>
            </p:cNvPr>
            <p:cNvSpPr txBox="1"/>
            <p:nvPr/>
          </p:nvSpPr>
          <p:spPr>
            <a:xfrm>
              <a:off x="7844573" y="3269900"/>
              <a:ext cx="1616927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Input your answer here.</a:t>
              </a: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50FB6FF9-BA0A-447C-B76E-5D01F9D0ECBF}"/>
                </a:ext>
              </a:extLst>
            </p:cNvPr>
            <p:cNvCxnSpPr/>
            <p:nvPr/>
          </p:nvCxnSpPr>
          <p:spPr>
            <a:xfrm flipH="1">
              <a:off x="6662543" y="3693207"/>
              <a:ext cx="1182030" cy="22302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AB9CC95F-D0A1-4FC5-B080-EE6105DD1F50}"/>
              </a:ext>
            </a:extLst>
          </p:cNvPr>
          <p:cNvGrpSpPr/>
          <p:nvPr/>
        </p:nvGrpSpPr>
        <p:grpSpPr>
          <a:xfrm>
            <a:off x="7627434" y="1417940"/>
            <a:ext cx="2142583" cy="923330"/>
            <a:chOff x="7318917" y="3269900"/>
            <a:chExt cx="2142583" cy="92333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031086B-66D4-4451-A9B9-BF8B1D8CBE0B}"/>
                </a:ext>
              </a:extLst>
            </p:cNvPr>
            <p:cNvSpPr txBox="1"/>
            <p:nvPr/>
          </p:nvSpPr>
          <p:spPr>
            <a:xfrm>
              <a:off x="7844573" y="3269900"/>
              <a:ext cx="1616927" cy="9233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Click here to return to homepage.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8080153B-C084-456E-ABE8-ECE4B58FCB8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18917" y="3693207"/>
              <a:ext cx="525656" cy="11151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67368AE-8BE1-4CF5-B509-53AEFA7B54CB}"/>
              </a:ext>
            </a:extLst>
          </p:cNvPr>
          <p:cNvGrpSpPr/>
          <p:nvPr/>
        </p:nvGrpSpPr>
        <p:grpSpPr>
          <a:xfrm>
            <a:off x="2863849" y="4569311"/>
            <a:ext cx="4652073" cy="923330"/>
            <a:chOff x="6662543" y="3045311"/>
            <a:chExt cx="4652073" cy="923330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A37CD68-872E-4A9B-9731-16885E9269D6}"/>
                </a:ext>
              </a:extLst>
            </p:cNvPr>
            <p:cNvSpPr txBox="1"/>
            <p:nvPr/>
          </p:nvSpPr>
          <p:spPr>
            <a:xfrm>
              <a:off x="7844573" y="3045311"/>
              <a:ext cx="3470043" cy="9233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Once you completed part 1, click here to proceed to part 2 of the competition.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F8F4D5EC-AA4A-49A9-BB49-D7654E3FD443}"/>
                </a:ext>
              </a:extLst>
            </p:cNvPr>
            <p:cNvCxnSpPr/>
            <p:nvPr/>
          </p:nvCxnSpPr>
          <p:spPr>
            <a:xfrm flipH="1">
              <a:off x="6662543" y="3693207"/>
              <a:ext cx="1182030" cy="22302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2BE1707-040C-43C7-9B80-793FA570E230}"/>
              </a:ext>
            </a:extLst>
          </p:cNvPr>
          <p:cNvGrpSpPr/>
          <p:nvPr/>
        </p:nvGrpSpPr>
        <p:grpSpPr>
          <a:xfrm>
            <a:off x="59628" y="3619352"/>
            <a:ext cx="2592348" cy="1681223"/>
            <a:chOff x="6809833" y="2724614"/>
            <a:chExt cx="2592348" cy="1681223"/>
          </a:xfrm>
        </p:grpSpPr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6C774272-1447-4D0D-83DC-A976A5151CA3}"/>
                </a:ext>
              </a:extLst>
            </p:cNvPr>
            <p:cNvCxnSpPr>
              <a:cxnSpLocks/>
            </p:cNvCxnSpPr>
            <p:nvPr/>
          </p:nvCxnSpPr>
          <p:spPr>
            <a:xfrm>
              <a:off x="7717264" y="3647944"/>
              <a:ext cx="293029" cy="75789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39A6202-5E7A-4D10-9B0A-5373CF91F901}"/>
                </a:ext>
              </a:extLst>
            </p:cNvPr>
            <p:cNvSpPr txBox="1"/>
            <p:nvPr/>
          </p:nvSpPr>
          <p:spPr>
            <a:xfrm>
              <a:off x="6809833" y="2724614"/>
              <a:ext cx="2592348" cy="9233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Click here to save as draft if you want to take a break and continue later.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8400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FE0E7-8E58-46E4-BAF7-5089AE7A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896" y="-175230"/>
            <a:ext cx="8763000" cy="1104636"/>
          </a:xfrm>
        </p:spPr>
        <p:txBody>
          <a:bodyPr/>
          <a:lstStyle/>
          <a:p>
            <a:r>
              <a:rPr lang="en-US" dirty="0"/>
              <a:t>Part 2:</a:t>
            </a:r>
            <a:r>
              <a:rPr lang="zh-CN" altLang="en-US" dirty="0"/>
              <a:t>看图写话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BAED82-7886-490C-8FD3-B8EF7CA569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895" y="632873"/>
            <a:ext cx="5992231" cy="5048234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5FD3E0D1-01DF-4BB3-8280-FB39F179BB48}"/>
              </a:ext>
            </a:extLst>
          </p:cNvPr>
          <p:cNvGrpSpPr/>
          <p:nvPr/>
        </p:nvGrpSpPr>
        <p:grpSpPr>
          <a:xfrm>
            <a:off x="6534614" y="1183764"/>
            <a:ext cx="2142583" cy="923330"/>
            <a:chOff x="7318917" y="3269900"/>
            <a:chExt cx="2142583" cy="923330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1A07F98-10C4-4D9D-817E-676EBFEE1B69}"/>
                </a:ext>
              </a:extLst>
            </p:cNvPr>
            <p:cNvSpPr txBox="1"/>
            <p:nvPr/>
          </p:nvSpPr>
          <p:spPr>
            <a:xfrm>
              <a:off x="7844573" y="3269900"/>
              <a:ext cx="1616927" cy="9233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Click here to return to homepage.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180DAE91-7708-478C-AE6B-C52DCE6B4F8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18917" y="3693207"/>
              <a:ext cx="525656" cy="11151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A46F0C4A-C233-41E0-93A7-46ADCD84A046}"/>
              </a:ext>
            </a:extLst>
          </p:cNvPr>
          <p:cNvGrpSpPr/>
          <p:nvPr/>
        </p:nvGrpSpPr>
        <p:grpSpPr>
          <a:xfrm>
            <a:off x="59628" y="3619352"/>
            <a:ext cx="2592348" cy="1681223"/>
            <a:chOff x="6809833" y="2724614"/>
            <a:chExt cx="2592348" cy="1681223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7F9A704A-6266-4DC0-A145-0559BC7E9AD6}"/>
                </a:ext>
              </a:extLst>
            </p:cNvPr>
            <p:cNvCxnSpPr>
              <a:cxnSpLocks/>
            </p:cNvCxnSpPr>
            <p:nvPr/>
          </p:nvCxnSpPr>
          <p:spPr>
            <a:xfrm>
              <a:off x="7717264" y="3647944"/>
              <a:ext cx="293029" cy="75789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45D60C1-626D-4ADD-AEFD-3FF5B0365A57}"/>
                </a:ext>
              </a:extLst>
            </p:cNvPr>
            <p:cNvSpPr txBox="1"/>
            <p:nvPr/>
          </p:nvSpPr>
          <p:spPr>
            <a:xfrm>
              <a:off x="6809833" y="2724614"/>
              <a:ext cx="2592348" cy="9233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Click here to save as draft if you want to take a break and continue later.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830DBC0-8435-4EDE-869C-9882F5E1827E}"/>
              </a:ext>
            </a:extLst>
          </p:cNvPr>
          <p:cNvGrpSpPr/>
          <p:nvPr/>
        </p:nvGrpSpPr>
        <p:grpSpPr>
          <a:xfrm>
            <a:off x="6108547" y="3442024"/>
            <a:ext cx="2798957" cy="646331"/>
            <a:chOff x="6662543" y="3269900"/>
            <a:chExt cx="2798957" cy="646331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A650651-3D1F-41FA-A4F2-6664E0D8FB29}"/>
                </a:ext>
              </a:extLst>
            </p:cNvPr>
            <p:cNvSpPr txBox="1"/>
            <p:nvPr/>
          </p:nvSpPr>
          <p:spPr>
            <a:xfrm>
              <a:off x="7844573" y="3269900"/>
              <a:ext cx="1616927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Input your answer here.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84EFB516-02B9-4839-AF08-690C6B5DAC3F}"/>
                </a:ext>
              </a:extLst>
            </p:cNvPr>
            <p:cNvCxnSpPr/>
            <p:nvPr/>
          </p:nvCxnSpPr>
          <p:spPr>
            <a:xfrm flipH="1">
              <a:off x="6662543" y="3693207"/>
              <a:ext cx="1182030" cy="22302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06CB05F-E841-42E8-BB5F-F22C9F7B974A}"/>
              </a:ext>
            </a:extLst>
          </p:cNvPr>
          <p:cNvGrpSpPr/>
          <p:nvPr/>
        </p:nvGrpSpPr>
        <p:grpSpPr>
          <a:xfrm>
            <a:off x="2863849" y="4569311"/>
            <a:ext cx="4652073" cy="923330"/>
            <a:chOff x="6662543" y="3045311"/>
            <a:chExt cx="4652073" cy="92333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3EBEEA9-A655-43C5-B1B5-ED5F2D7079E5}"/>
                </a:ext>
              </a:extLst>
            </p:cNvPr>
            <p:cNvSpPr txBox="1"/>
            <p:nvPr/>
          </p:nvSpPr>
          <p:spPr>
            <a:xfrm>
              <a:off x="7844573" y="3045311"/>
              <a:ext cx="3470043" cy="9233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Once you completed part 1, click here to proceed to part 2 of the competition.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5635BB17-ECA5-436C-A5F4-DB97B9A2C320}"/>
                </a:ext>
              </a:extLst>
            </p:cNvPr>
            <p:cNvCxnSpPr/>
            <p:nvPr/>
          </p:nvCxnSpPr>
          <p:spPr>
            <a:xfrm flipH="1">
              <a:off x="6662543" y="3693207"/>
              <a:ext cx="1182030" cy="22302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982D9D8-7D39-4752-A218-FF628C7B4B49}"/>
              </a:ext>
            </a:extLst>
          </p:cNvPr>
          <p:cNvGrpSpPr/>
          <p:nvPr/>
        </p:nvGrpSpPr>
        <p:grpSpPr>
          <a:xfrm>
            <a:off x="1882542" y="2611641"/>
            <a:ext cx="4529409" cy="2749646"/>
            <a:chOff x="6662544" y="1166585"/>
            <a:chExt cx="4529409" cy="2749646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47E6346-0748-4E39-B09D-204752A1906D}"/>
                </a:ext>
              </a:extLst>
            </p:cNvPr>
            <p:cNvSpPr txBox="1"/>
            <p:nvPr/>
          </p:nvSpPr>
          <p:spPr>
            <a:xfrm>
              <a:off x="7721910" y="1166585"/>
              <a:ext cx="3470043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If you wish to return part 1 to edit, please click on this button.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799FB5C0-E3F7-4C53-A7A4-1D359336C4A3}"/>
                </a:ext>
              </a:extLst>
            </p:cNvPr>
            <p:cNvCxnSpPr>
              <a:cxnSpLocks/>
              <a:stCxn id="18" idx="2"/>
            </p:cNvCxnSpPr>
            <p:nvPr/>
          </p:nvCxnSpPr>
          <p:spPr>
            <a:xfrm flipH="1">
              <a:off x="6662544" y="1812916"/>
              <a:ext cx="2794388" cy="210331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16828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D18B7-E8A0-4AF2-BDEA-F82E327D2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047" y="19314"/>
            <a:ext cx="8763000" cy="1104636"/>
          </a:xfrm>
        </p:spPr>
        <p:txBody>
          <a:bodyPr/>
          <a:lstStyle/>
          <a:p>
            <a:r>
              <a:rPr lang="en-US" dirty="0"/>
              <a:t>After Submission of Answers For The Competition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BCCFE2-D739-472D-A6F1-96D481366A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047" y="1123950"/>
            <a:ext cx="7962900" cy="459105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DA27072D-18B6-47C5-B150-9541FFC40A56}"/>
              </a:ext>
            </a:extLst>
          </p:cNvPr>
          <p:cNvGrpSpPr/>
          <p:nvPr/>
        </p:nvGrpSpPr>
        <p:grpSpPr>
          <a:xfrm>
            <a:off x="2609384" y="2129883"/>
            <a:ext cx="3300762" cy="923330"/>
            <a:chOff x="7318917" y="2894810"/>
            <a:chExt cx="3300762" cy="923330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3640FDD-1B8A-4538-9594-DC416FBD99CD}"/>
                </a:ext>
              </a:extLst>
            </p:cNvPr>
            <p:cNvSpPr txBox="1"/>
            <p:nvPr/>
          </p:nvSpPr>
          <p:spPr>
            <a:xfrm>
              <a:off x="7844573" y="2894810"/>
              <a:ext cx="2775106" cy="9233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You will be redirected to this page once the answers submitted successfully.</a:t>
              </a: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64B17159-4EF6-4069-80D7-F9BF477C0F4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18917" y="3693207"/>
              <a:ext cx="525656" cy="11151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4709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</TotalTime>
  <Words>362</Words>
  <Application>Microsoft Office PowerPoint</Application>
  <PresentationFormat>自訂</PresentationFormat>
  <Paragraphs>25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等线</vt:lpstr>
      <vt:lpstr>等线 Light</vt:lpstr>
      <vt:lpstr>Arial</vt:lpstr>
      <vt:lpstr>Calibri</vt:lpstr>
      <vt:lpstr>Calibri Light</vt:lpstr>
      <vt:lpstr>Office Theme</vt:lpstr>
      <vt:lpstr>International Chinese Language Competition (ICLC)   Briefing For Students</vt:lpstr>
      <vt:lpstr>International Chinese Language Competition Website</vt:lpstr>
      <vt:lpstr>Login Page</vt:lpstr>
      <vt:lpstr>To Start the Competition</vt:lpstr>
      <vt:lpstr>Competition</vt:lpstr>
      <vt:lpstr>Part 1:故事接龙</vt:lpstr>
      <vt:lpstr>Part 2:看图写话</vt:lpstr>
      <vt:lpstr>After Submission of Answers For The Competition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ICLC  Briefing For Students</dc:title>
  <dc:creator>Bryan</dc:creator>
  <cp:lastModifiedBy>郭書吟</cp:lastModifiedBy>
  <cp:revision>12</cp:revision>
  <dcterms:created xsi:type="dcterms:W3CDTF">2018-03-27T04:09:03Z</dcterms:created>
  <dcterms:modified xsi:type="dcterms:W3CDTF">2022-03-09T06:58:25Z</dcterms:modified>
</cp:coreProperties>
</file>